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452" r:id="rId2"/>
    <p:sldId id="467" r:id="rId3"/>
    <p:sldId id="469" r:id="rId4"/>
    <p:sldId id="261" r:id="rId5"/>
    <p:sldId id="369" r:id="rId6"/>
    <p:sldId id="453" r:id="rId7"/>
    <p:sldId id="473" r:id="rId8"/>
    <p:sldId id="461" r:id="rId9"/>
    <p:sldId id="468" r:id="rId10"/>
    <p:sldId id="465" r:id="rId11"/>
    <p:sldId id="466" r:id="rId12"/>
    <p:sldId id="462" r:id="rId13"/>
    <p:sldId id="472" r:id="rId14"/>
    <p:sldId id="471" r:id="rId15"/>
    <p:sldId id="470" r:id="rId16"/>
    <p:sldId id="463" r:id="rId17"/>
    <p:sldId id="464" r:id="rId18"/>
    <p:sldId id="32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EB423A"/>
    <a:srgbClr val="FDFDFD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8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71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58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781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561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1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78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634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33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77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9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382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9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00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7250" cy="69119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8890" y="6985"/>
            <a:ext cx="12208510" cy="7618095"/>
            <a:chOff x="-14" y="39"/>
            <a:chExt cx="19226" cy="11997"/>
          </a:xfrm>
        </p:grpSpPr>
        <p:sp>
          <p:nvSpPr>
            <p:cNvPr id="12" name="矩形 11"/>
            <p:cNvSpPr/>
            <p:nvPr/>
          </p:nvSpPr>
          <p:spPr>
            <a:xfrm>
              <a:off x="-14" y="290"/>
              <a:ext cx="19227" cy="11747"/>
            </a:xfrm>
            <a:prstGeom prst="rect">
              <a:avLst/>
            </a:prstGeom>
            <a:blipFill rotWithShape="1">
              <a:blip r:embed="rId2">
                <a:alphaModFix amt="10000"/>
              </a:blip>
              <a:stretch>
                <a:fillRect t="-5000"/>
              </a:stretch>
            </a:blipFill>
            <a:ln cap="sq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-14" y="39"/>
              <a:ext cx="3257" cy="2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短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任意多边形 16"/>
          <p:cNvSpPr/>
          <p:nvPr userDrawn="1"/>
        </p:nvSpPr>
        <p:spPr>
          <a:xfrm>
            <a:off x="335" y="788"/>
            <a:ext cx="3983431" cy="670523"/>
          </a:xfrm>
          <a:custGeom>
            <a:avLst/>
            <a:gdLst>
              <a:gd name="connsiteX0" fmla="*/ 0 w 3886200"/>
              <a:gd name="connsiteY0" fmla="*/ 0 h 762000"/>
              <a:gd name="connsiteX1" fmla="*/ 3886200 w 3886200"/>
              <a:gd name="connsiteY1" fmla="*/ 0 h 762000"/>
              <a:gd name="connsiteX2" fmla="*/ 3886200 w 3886200"/>
              <a:gd name="connsiteY2" fmla="*/ 15385 h 762000"/>
              <a:gd name="connsiteX3" fmla="*/ 3359574 w 3886200"/>
              <a:gd name="connsiteY3" fmla="*/ 762000 h 762000"/>
              <a:gd name="connsiteX4" fmla="*/ 0 w 3886200"/>
              <a:gd name="connsiteY4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762000">
                <a:moveTo>
                  <a:pt x="0" y="0"/>
                </a:moveTo>
                <a:lnTo>
                  <a:pt x="3886200" y="0"/>
                </a:lnTo>
                <a:lnTo>
                  <a:pt x="3886200" y="15385"/>
                </a:lnTo>
                <a:lnTo>
                  <a:pt x="3359574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002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" dirty="0"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21" name="任意多边形 20"/>
          <p:cNvSpPr/>
          <p:nvPr userDrawn="1"/>
        </p:nvSpPr>
        <p:spPr>
          <a:xfrm rot="7753736">
            <a:off x="3354623" y="332276"/>
            <a:ext cx="963863" cy="60959"/>
          </a:xfrm>
          <a:custGeom>
            <a:avLst/>
            <a:gdLst>
              <a:gd name="connsiteX0" fmla="*/ 59700 w 980085"/>
              <a:gd name="connsiteY0" fmla="*/ 63500 h 63500"/>
              <a:gd name="connsiteX1" fmla="*/ 0 w 980085"/>
              <a:gd name="connsiteY1" fmla="*/ 0 h 63500"/>
              <a:gd name="connsiteX2" fmla="*/ 920384 w 980085"/>
              <a:gd name="connsiteY2" fmla="*/ 0 h 63500"/>
              <a:gd name="connsiteX3" fmla="*/ 980085 w 980085"/>
              <a:gd name="connsiteY3" fmla="*/ 635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085" h="63500">
                <a:moveTo>
                  <a:pt x="59700" y="63500"/>
                </a:moveTo>
                <a:lnTo>
                  <a:pt x="0" y="0"/>
                </a:lnTo>
                <a:lnTo>
                  <a:pt x="920384" y="0"/>
                </a:lnTo>
                <a:lnTo>
                  <a:pt x="980085" y="63500"/>
                </a:lnTo>
                <a:close/>
              </a:path>
            </a:pathLst>
          </a:custGeom>
          <a:solidFill>
            <a:srgbClr val="F2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" dirty="0"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815413" y="1316765"/>
            <a:ext cx="10657184" cy="4992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298027" y="97565"/>
            <a:ext cx="3301696" cy="451115"/>
          </a:xfrm>
          <a:prstGeom prst="rect">
            <a:avLst/>
          </a:prstGeom>
        </p:spPr>
        <p:txBody>
          <a:bodyPr/>
          <a:lstStyle>
            <a:lvl1pPr marL="635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refox.com.c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n/chrom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2700000">
            <a:off x="3117460" y="-89875"/>
            <a:ext cx="7004023" cy="7037748"/>
          </a:xfrm>
          <a:custGeom>
            <a:avLst/>
            <a:gdLst>
              <a:gd name="connsiteX0" fmla="*/ 0 w 7004023"/>
              <a:gd name="connsiteY0" fmla="*/ 2171546 h 7037748"/>
              <a:gd name="connsiteX1" fmla="*/ 1740201 w 7004023"/>
              <a:gd name="connsiteY1" fmla="*/ 431345 h 7037748"/>
              <a:gd name="connsiteX2" fmla="*/ 1740202 w 7004023"/>
              <a:gd name="connsiteY2" fmla="*/ 431345 h 7037748"/>
              <a:gd name="connsiteX3" fmla="*/ 2171547 w 7004023"/>
              <a:gd name="connsiteY3" fmla="*/ 0 h 7037748"/>
              <a:gd name="connsiteX4" fmla="*/ 6358431 w 7004023"/>
              <a:gd name="connsiteY4" fmla="*/ 0 h 7037748"/>
              <a:gd name="connsiteX5" fmla="*/ 7004023 w 7004023"/>
              <a:gd name="connsiteY5" fmla="*/ 645592 h 7037748"/>
              <a:gd name="connsiteX6" fmla="*/ 7004022 w 7004023"/>
              <a:gd name="connsiteY6" fmla="*/ 4866202 h 7037748"/>
              <a:gd name="connsiteX7" fmla="*/ 5263822 w 7004023"/>
              <a:gd name="connsiteY7" fmla="*/ 6606403 h 7037748"/>
              <a:gd name="connsiteX8" fmla="*/ 5263822 w 7004023"/>
              <a:gd name="connsiteY8" fmla="*/ 6606401 h 7037748"/>
              <a:gd name="connsiteX9" fmla="*/ 4832475 w 7004023"/>
              <a:gd name="connsiteY9" fmla="*/ 7037748 h 7037748"/>
              <a:gd name="connsiteX10" fmla="*/ 4832474 w 7004023"/>
              <a:gd name="connsiteY10" fmla="*/ 2171546 h 703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04023" h="7037748">
                <a:moveTo>
                  <a:pt x="0" y="2171546"/>
                </a:moveTo>
                <a:lnTo>
                  <a:pt x="1740201" y="431345"/>
                </a:lnTo>
                <a:lnTo>
                  <a:pt x="1740202" y="431345"/>
                </a:lnTo>
                <a:lnTo>
                  <a:pt x="2171547" y="0"/>
                </a:lnTo>
                <a:lnTo>
                  <a:pt x="6358431" y="0"/>
                </a:lnTo>
                <a:cubicBezTo>
                  <a:pt x="6714981" y="0"/>
                  <a:pt x="7004023" y="289042"/>
                  <a:pt x="7004023" y="645592"/>
                </a:cubicBezTo>
                <a:lnTo>
                  <a:pt x="7004022" y="4866202"/>
                </a:lnTo>
                <a:lnTo>
                  <a:pt x="5263822" y="6606403"/>
                </a:lnTo>
                <a:lnTo>
                  <a:pt x="5263822" y="6606401"/>
                </a:lnTo>
                <a:lnTo>
                  <a:pt x="4832475" y="7037748"/>
                </a:lnTo>
                <a:lnTo>
                  <a:pt x="4832474" y="217154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4000" b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2700000">
            <a:off x="4935484" y="465347"/>
            <a:ext cx="354223" cy="355992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6467" y="2715664"/>
            <a:ext cx="747268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选导</a:t>
            </a:r>
            <a:r>
              <a:rPr lang="zh-CN" alt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系统使用手册</a:t>
            </a:r>
            <a:endParaRPr lang="en-US" altLang="zh-CN" sz="5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图片 4" descr="LOGO 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" y="392430"/>
            <a:ext cx="2912110" cy="8604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54762" y="3744038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——</a:t>
            </a:r>
            <a:r>
              <a:rPr lang="zh-CN" alt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学生端</a:t>
            </a:r>
            <a:endParaRPr lang="zh-CN" altLang="zh-CN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4" grpId="0" bldLvl="0" animBg="1"/>
      <p:bldP spid="29" grpId="0" bldLvl="0" animBg="1"/>
      <p:bldP spid="22" grpId="0" bldLvl="0" animBg="1"/>
      <p:bldP spid="20" grpId="0" bldLvl="0" animBg="1"/>
      <p:bldP spid="30" grpId="0" bldLvl="0" animBg="1"/>
      <p:bldP spid="33" grpId="0" bldLvl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2700000">
            <a:off x="-2095382" y="215075"/>
            <a:ext cx="6410492" cy="6427355"/>
          </a:xfrm>
          <a:custGeom>
            <a:avLst/>
            <a:gdLst>
              <a:gd name="connsiteX0" fmla="*/ 0 w 6410492"/>
              <a:gd name="connsiteY0" fmla="*/ 1578016 h 6427355"/>
              <a:gd name="connsiteX1" fmla="*/ 1146670 w 6410492"/>
              <a:gd name="connsiteY1" fmla="*/ 431345 h 6427355"/>
              <a:gd name="connsiteX2" fmla="*/ 1146671 w 6410492"/>
              <a:gd name="connsiteY2" fmla="*/ 431345 h 6427355"/>
              <a:gd name="connsiteX3" fmla="*/ 1578016 w 6410492"/>
              <a:gd name="connsiteY3" fmla="*/ 0 h 6427355"/>
              <a:gd name="connsiteX4" fmla="*/ 5764900 w 6410492"/>
              <a:gd name="connsiteY4" fmla="*/ 0 h 6427355"/>
              <a:gd name="connsiteX5" fmla="*/ 6410492 w 6410492"/>
              <a:gd name="connsiteY5" fmla="*/ 645592 h 6427355"/>
              <a:gd name="connsiteX6" fmla="*/ 6410491 w 6410492"/>
              <a:gd name="connsiteY6" fmla="*/ 4866202 h 6427355"/>
              <a:gd name="connsiteX7" fmla="*/ 4849339 w 6410492"/>
              <a:gd name="connsiteY7" fmla="*/ 6427355 h 6427355"/>
              <a:gd name="connsiteX8" fmla="*/ 4238944 w 6410492"/>
              <a:gd name="connsiteY8" fmla="*/ 5816960 h 6427355"/>
              <a:gd name="connsiteX9" fmla="*/ 4238943 w 6410492"/>
              <a:gd name="connsiteY9" fmla="*/ 2171546 h 6427355"/>
              <a:gd name="connsiteX10" fmla="*/ 593530 w 6410492"/>
              <a:gd name="connsiteY10" fmla="*/ 2171546 h 642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10492" h="6427355">
                <a:moveTo>
                  <a:pt x="0" y="1578016"/>
                </a:moveTo>
                <a:lnTo>
                  <a:pt x="1146670" y="431345"/>
                </a:lnTo>
                <a:lnTo>
                  <a:pt x="1146671" y="431345"/>
                </a:lnTo>
                <a:lnTo>
                  <a:pt x="1578016" y="0"/>
                </a:lnTo>
                <a:lnTo>
                  <a:pt x="5764900" y="0"/>
                </a:lnTo>
                <a:cubicBezTo>
                  <a:pt x="6121450" y="0"/>
                  <a:pt x="6410492" y="289042"/>
                  <a:pt x="6410492" y="645592"/>
                </a:cubicBezTo>
                <a:lnTo>
                  <a:pt x="6410491" y="4866202"/>
                </a:lnTo>
                <a:lnTo>
                  <a:pt x="4849339" y="6427355"/>
                </a:lnTo>
                <a:lnTo>
                  <a:pt x="4238944" y="5816960"/>
                </a:lnTo>
                <a:lnTo>
                  <a:pt x="4238943" y="2171546"/>
                </a:lnTo>
                <a:lnTo>
                  <a:pt x="593530" y="217154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3630" t="-1310" r="-33530" b="-1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2700000">
            <a:off x="5484939" y="2060669"/>
            <a:ext cx="1028637" cy="103377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827643" y="44906"/>
            <a:ext cx="3850328" cy="3869559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8900000" flipH="1">
            <a:off x="11525844" y="5786883"/>
            <a:ext cx="1174416" cy="953193"/>
          </a:xfrm>
          <a:custGeom>
            <a:avLst/>
            <a:gdLst>
              <a:gd name="connsiteX0" fmla="*/ 1038 w 1174416"/>
              <a:gd name="connsiteY0" fmla="*/ 0 h 953193"/>
              <a:gd name="connsiteX1" fmla="*/ 0 w 1174416"/>
              <a:gd name="connsiteY1" fmla="*/ 1038 h 953193"/>
              <a:gd name="connsiteX2" fmla="*/ 441710 w 1174416"/>
              <a:gd name="connsiteY2" fmla="*/ 442748 h 953193"/>
              <a:gd name="connsiteX3" fmla="*/ 731667 w 1174416"/>
              <a:gd name="connsiteY3" fmla="*/ 442748 h 953193"/>
              <a:gd name="connsiteX4" fmla="*/ 731667 w 1174416"/>
              <a:gd name="connsiteY4" fmla="*/ 732705 h 953193"/>
              <a:gd name="connsiteX5" fmla="*/ 952155 w 1174416"/>
              <a:gd name="connsiteY5" fmla="*/ 953193 h 953193"/>
              <a:gd name="connsiteX6" fmla="*/ 1174416 w 1174416"/>
              <a:gd name="connsiteY6" fmla="*/ 730932 h 953193"/>
              <a:gd name="connsiteX7" fmla="*/ 1174416 w 1174416"/>
              <a:gd name="connsiteY7" fmla="*/ 148239 h 953193"/>
              <a:gd name="connsiteX8" fmla="*/ 1026178 w 1174416"/>
              <a:gd name="connsiteY8" fmla="*/ 0 h 9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416" h="953193">
                <a:moveTo>
                  <a:pt x="1038" y="0"/>
                </a:moveTo>
                <a:lnTo>
                  <a:pt x="0" y="1038"/>
                </a:lnTo>
                <a:lnTo>
                  <a:pt x="441710" y="442748"/>
                </a:lnTo>
                <a:lnTo>
                  <a:pt x="731667" y="442748"/>
                </a:lnTo>
                <a:lnTo>
                  <a:pt x="731667" y="732705"/>
                </a:lnTo>
                <a:lnTo>
                  <a:pt x="952155" y="953193"/>
                </a:lnTo>
                <a:lnTo>
                  <a:pt x="1174416" y="730932"/>
                </a:lnTo>
                <a:lnTo>
                  <a:pt x="1174416" y="148239"/>
                </a:lnTo>
                <a:cubicBezTo>
                  <a:pt x="1174416" y="66369"/>
                  <a:pt x="1108048" y="0"/>
                  <a:pt x="1026178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884454" y="3140733"/>
            <a:ext cx="249299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</a:rPr>
              <a:t>PART </a:t>
            </a:r>
            <a:r>
              <a:rPr lang="en-US" altLang="zh-CN" sz="48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0</a:t>
            </a:r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  <a:endParaRPr lang="en-US" sz="4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46445" y="3943985"/>
            <a:ext cx="55143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accent3"/>
                </a:solidFill>
                <a:latin typeface="Century Gothic" panose="020B0502020202020204" pitchFamily="34" charset="0"/>
                <a:sym typeface="+mn-ea"/>
              </a:rPr>
              <a:t> </a:t>
            </a:r>
            <a:r>
              <a:rPr lang="zh-CN" altLang="en-US" sz="4000" b="1" dirty="0" smtClean="0">
                <a:solidFill>
                  <a:schemeClr val="accent3"/>
                </a:solidFill>
                <a:latin typeface="Century Gothic" panose="020B0502020202020204" pitchFamily="34" charset="0"/>
                <a:sym typeface="+mn-ea"/>
              </a:rPr>
              <a:t>导师双选</a:t>
            </a:r>
            <a:endParaRPr lang="zh-CN" altLang="en-US" sz="4000" b="1" dirty="0">
              <a:solidFill>
                <a:schemeClr val="accent3"/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17" name="任意多边形 16"/>
          <p:cNvSpPr/>
          <p:nvPr/>
        </p:nvSpPr>
        <p:spPr>
          <a:xfrm rot="2700000">
            <a:off x="9435201" y="912906"/>
            <a:ext cx="1461465" cy="14687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2700000">
            <a:off x="10767277" y="5635597"/>
            <a:ext cx="602495" cy="605504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17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6" grpId="0" bldLvl="0" animBg="1"/>
      <p:bldP spid="6" grpId="0" bldLvl="0" animBg="1"/>
      <p:bldP spid="12" grpId="0" bldLvl="0" animBg="1"/>
      <p:bldP spid="13" grpId="0"/>
      <p:bldP spid="14" grpId="0"/>
      <p:bldP spid="17" grpId="0" bldLvl="0" animBg="1"/>
      <p:bldP spid="1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945" y="323422"/>
              <a:ext cx="691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导师双选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667642" y="1540850"/>
            <a:ext cx="1714500" cy="6356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进入选择导师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667642" y="2759470"/>
            <a:ext cx="1714500" cy="4211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查看导师简历</a:t>
            </a:r>
            <a:endParaRPr lang="zh-CN" altLang="en-US" sz="1400" dirty="0"/>
          </a:p>
        </p:txBody>
      </p:sp>
      <p:sp>
        <p:nvSpPr>
          <p:cNvPr id="19" name="圆角矩形 18"/>
          <p:cNvSpPr/>
          <p:nvPr/>
        </p:nvSpPr>
        <p:spPr>
          <a:xfrm>
            <a:off x="667642" y="3763666"/>
            <a:ext cx="1714500" cy="4211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第一</a:t>
            </a:r>
            <a:r>
              <a:rPr lang="zh-CN" altLang="en-US" sz="1400" dirty="0" smtClean="0"/>
              <a:t>轮志愿选择</a:t>
            </a:r>
            <a:endParaRPr lang="zh-CN" altLang="en-US" sz="1400" dirty="0"/>
          </a:p>
        </p:txBody>
      </p:sp>
      <p:sp>
        <p:nvSpPr>
          <p:cNvPr id="22" name="圆角矩形 21"/>
          <p:cNvSpPr/>
          <p:nvPr/>
        </p:nvSpPr>
        <p:spPr>
          <a:xfrm>
            <a:off x="667642" y="4767862"/>
            <a:ext cx="1714500" cy="4211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查看志愿信息</a:t>
            </a:r>
            <a:endParaRPr lang="zh-CN" altLang="en-US" sz="1400" dirty="0"/>
          </a:p>
        </p:txBody>
      </p:sp>
      <p:sp>
        <p:nvSpPr>
          <p:cNvPr id="23" name="圆角矩形 22"/>
          <p:cNvSpPr/>
          <p:nvPr/>
        </p:nvSpPr>
        <p:spPr>
          <a:xfrm>
            <a:off x="667642" y="5772057"/>
            <a:ext cx="1714500" cy="4211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我的导师信息</a:t>
            </a:r>
            <a:endParaRPr lang="zh-CN" altLang="en-US" sz="1400" dirty="0"/>
          </a:p>
        </p:txBody>
      </p:sp>
      <p:sp>
        <p:nvSpPr>
          <p:cNvPr id="24" name="圆角矩形 23"/>
          <p:cNvSpPr/>
          <p:nvPr/>
        </p:nvSpPr>
        <p:spPr>
          <a:xfrm>
            <a:off x="3726677" y="3763666"/>
            <a:ext cx="1714500" cy="4211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第</a:t>
            </a:r>
            <a:r>
              <a:rPr lang="zh-CN" altLang="en-US" sz="1400" dirty="0"/>
              <a:t>二</a:t>
            </a:r>
            <a:r>
              <a:rPr lang="zh-CN" altLang="en-US" sz="1400" dirty="0" smtClean="0"/>
              <a:t>轮志愿选择</a:t>
            </a:r>
            <a:endParaRPr lang="zh-CN" altLang="en-US" sz="1400" dirty="0"/>
          </a:p>
        </p:txBody>
      </p:sp>
      <p:sp>
        <p:nvSpPr>
          <p:cNvPr id="25" name="圆角矩形 24"/>
          <p:cNvSpPr/>
          <p:nvPr/>
        </p:nvSpPr>
        <p:spPr>
          <a:xfrm>
            <a:off x="6785712" y="3763666"/>
            <a:ext cx="1714500" cy="4211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第三轮志愿选择</a:t>
            </a:r>
            <a:endParaRPr lang="zh-CN" altLang="en-US" sz="1400" dirty="0"/>
          </a:p>
        </p:txBody>
      </p:sp>
      <p:sp>
        <p:nvSpPr>
          <p:cNvPr id="26" name="圆角矩形 25"/>
          <p:cNvSpPr/>
          <p:nvPr/>
        </p:nvSpPr>
        <p:spPr>
          <a:xfrm>
            <a:off x="9844748" y="3763666"/>
            <a:ext cx="1714500" cy="4211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管理员指派</a:t>
            </a:r>
            <a:endParaRPr lang="zh-CN" altLang="en-US" sz="1400" dirty="0"/>
          </a:p>
        </p:txBody>
      </p:sp>
      <p:cxnSp>
        <p:nvCxnSpPr>
          <p:cNvPr id="12" name="直接箭头连接符 11"/>
          <p:cNvCxnSpPr>
            <a:stCxn id="7" idx="2"/>
            <a:endCxn id="17" idx="0"/>
          </p:cNvCxnSpPr>
          <p:nvPr/>
        </p:nvCxnSpPr>
        <p:spPr>
          <a:xfrm>
            <a:off x="1524892" y="2176470"/>
            <a:ext cx="0" cy="5830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7" idx="2"/>
            <a:endCxn id="19" idx="0"/>
          </p:cNvCxnSpPr>
          <p:nvPr/>
        </p:nvCxnSpPr>
        <p:spPr>
          <a:xfrm>
            <a:off x="1524892" y="3180666"/>
            <a:ext cx="0" cy="5830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9" idx="2"/>
            <a:endCxn id="22" idx="0"/>
          </p:cNvCxnSpPr>
          <p:nvPr/>
        </p:nvCxnSpPr>
        <p:spPr>
          <a:xfrm>
            <a:off x="1524892" y="4184862"/>
            <a:ext cx="0" cy="5830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2" idx="2"/>
            <a:endCxn id="23" idx="0"/>
          </p:cNvCxnSpPr>
          <p:nvPr/>
        </p:nvCxnSpPr>
        <p:spPr>
          <a:xfrm>
            <a:off x="1524892" y="5189058"/>
            <a:ext cx="0" cy="5829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9" idx="3"/>
            <a:endCxn id="24" idx="1"/>
          </p:cNvCxnSpPr>
          <p:nvPr/>
        </p:nvCxnSpPr>
        <p:spPr>
          <a:xfrm>
            <a:off x="2382142" y="3974264"/>
            <a:ext cx="134453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3"/>
            <a:endCxn id="25" idx="1"/>
          </p:cNvCxnSpPr>
          <p:nvPr/>
        </p:nvCxnSpPr>
        <p:spPr>
          <a:xfrm>
            <a:off x="5441177" y="3974264"/>
            <a:ext cx="134453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5" idx="3"/>
            <a:endCxn id="26" idx="1"/>
          </p:cNvCxnSpPr>
          <p:nvPr/>
        </p:nvCxnSpPr>
        <p:spPr>
          <a:xfrm>
            <a:off x="8500212" y="3974264"/>
            <a:ext cx="134453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26" idx="2"/>
            <a:endCxn id="22" idx="3"/>
          </p:cNvCxnSpPr>
          <p:nvPr/>
        </p:nvCxnSpPr>
        <p:spPr>
          <a:xfrm rot="5400000">
            <a:off x="6145271" y="421733"/>
            <a:ext cx="793598" cy="8319856"/>
          </a:xfrm>
          <a:prstGeom prst="bent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25" idx="2"/>
            <a:endCxn id="22" idx="3"/>
          </p:cNvCxnSpPr>
          <p:nvPr/>
        </p:nvCxnSpPr>
        <p:spPr>
          <a:xfrm rot="5400000">
            <a:off x="4615753" y="1951251"/>
            <a:ext cx="793598" cy="5260820"/>
          </a:xfrm>
          <a:prstGeom prst="bent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24" idx="2"/>
            <a:endCxn id="22" idx="3"/>
          </p:cNvCxnSpPr>
          <p:nvPr/>
        </p:nvCxnSpPr>
        <p:spPr>
          <a:xfrm rot="5400000">
            <a:off x="3086236" y="3480769"/>
            <a:ext cx="793598" cy="2201785"/>
          </a:xfrm>
          <a:prstGeom prst="bent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483035" y="1635740"/>
            <a:ext cx="65075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rgbClr val="FF0000"/>
                </a:solidFill>
                <a:latin typeface="+mn-ea"/>
              </a:rPr>
              <a:t>学生选导分为三个轮次</a:t>
            </a:r>
            <a:endParaRPr lang="zh-CN" altLang="zh-CN" b="1" kern="100" dirty="0">
              <a:solidFill>
                <a:srgbClr val="FF0000"/>
              </a:solidFill>
              <a:latin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latin typeface="+mn-ea"/>
              </a:rPr>
              <a:t>每轮的时间节点都不同，请同学们注意查看时间节点，不要错过选导最佳时间</a:t>
            </a:r>
            <a:r>
              <a:rPr lang="zh-CN" altLang="zh-CN" kern="100" dirty="0" smtClean="0">
                <a:latin typeface="+mn-ea"/>
              </a:rPr>
              <a:t>。</a:t>
            </a:r>
            <a:endParaRPr lang="zh-CN" altLang="zh-CN" kern="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7131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7" y="1276562"/>
            <a:ext cx="10289009" cy="51198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31" name="组合 30"/>
          <p:cNvGrpSpPr/>
          <p:nvPr/>
        </p:nvGrpSpPr>
        <p:grpSpPr>
          <a:xfrm>
            <a:off x="0" y="-82343"/>
            <a:ext cx="8884118" cy="1359872"/>
            <a:chOff x="0" y="-82343"/>
            <a:chExt cx="8502650" cy="1359872"/>
          </a:xfrm>
        </p:grpSpPr>
        <p:grpSp>
          <p:nvGrpSpPr>
            <p:cNvPr id="32" name="组合 31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34" name="任意多边形 33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591945" y="323422"/>
              <a:ext cx="69107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导师双</a:t>
              </a:r>
              <a:r>
                <a:rPr lang="zh-CN" altLang="en-US" sz="2800" b="1" dirty="0" smtClean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选 </a:t>
              </a:r>
              <a:r>
                <a:rPr lang="en-US" altLang="zh-CN" sz="2800" b="1" dirty="0" smtClean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—— </a:t>
              </a:r>
              <a:r>
                <a:rPr lang="zh-CN" altLang="en-US" sz="2800" b="1" dirty="0" smtClean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修改个人信息，提交论文信息</a:t>
              </a:r>
              <a:endParaRPr lang="zh-CN" altLang="en-US" sz="2800" b="1" dirty="0">
                <a:solidFill>
                  <a:schemeClr val="accent3"/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7700962" y="1325439"/>
            <a:ext cx="792383" cy="4186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173" y="3427579"/>
            <a:ext cx="3612917" cy="183996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右箭头 9"/>
          <p:cNvSpPr/>
          <p:nvPr/>
        </p:nvSpPr>
        <p:spPr>
          <a:xfrm rot="5400000">
            <a:off x="5605317" y="3223795"/>
            <a:ext cx="1178974" cy="348343"/>
          </a:xfrm>
          <a:prstGeom prst="rightArrow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线形标注 1 36"/>
          <p:cNvSpPr/>
          <p:nvPr/>
        </p:nvSpPr>
        <p:spPr>
          <a:xfrm>
            <a:off x="5029696" y="2230669"/>
            <a:ext cx="2330216" cy="668936"/>
          </a:xfrm>
          <a:prstGeom prst="borderCallout1">
            <a:avLst>
              <a:gd name="adj1" fmla="val -78618"/>
              <a:gd name="adj2" fmla="val 139506"/>
              <a:gd name="adj3" fmla="val -2200"/>
              <a:gd name="adj4" fmla="val 84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查看我的简历，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上传照片并修改</a:t>
            </a:r>
            <a:r>
              <a:rPr lang="zh-CN" altLang="en-US" dirty="0"/>
              <a:t>简历</a:t>
            </a:r>
          </a:p>
        </p:txBody>
      </p:sp>
    </p:spTree>
    <p:extLst>
      <p:ext uri="{BB962C8B-B14F-4D97-AF65-F5344CB8AC3E}">
        <p14:creationId xmlns:p14="http://schemas.microsoft.com/office/powerpoint/2010/main" val="11872309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-82343"/>
            <a:ext cx="8884118" cy="1359872"/>
            <a:chOff x="0" y="-82343"/>
            <a:chExt cx="8502650" cy="1359872"/>
          </a:xfrm>
        </p:grpSpPr>
        <p:grpSp>
          <p:nvGrpSpPr>
            <p:cNvPr id="32" name="组合 31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34" name="任意多边形 33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591945" y="323422"/>
              <a:ext cx="69107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导师双</a:t>
              </a:r>
              <a:r>
                <a:rPr lang="zh-CN" altLang="en-US" sz="2800" b="1" dirty="0" smtClean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选 </a:t>
              </a:r>
              <a:r>
                <a:rPr lang="en-US" altLang="zh-CN" sz="2800" b="1" dirty="0" smtClean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—— </a:t>
              </a:r>
              <a:r>
                <a:rPr lang="zh-CN" altLang="en-US" sz="2800" b="1" dirty="0" smtClean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修改个人信息，提交论文信息</a:t>
              </a:r>
              <a:endParaRPr lang="zh-CN" altLang="en-US" sz="2800" b="1" dirty="0">
                <a:solidFill>
                  <a:schemeClr val="accent3"/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61" y="1829197"/>
            <a:ext cx="9853061" cy="37159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矩形 16"/>
          <p:cNvSpPr/>
          <p:nvPr/>
        </p:nvSpPr>
        <p:spPr>
          <a:xfrm>
            <a:off x="3706478" y="4261144"/>
            <a:ext cx="355383" cy="4186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线形标注 1 17"/>
          <p:cNvSpPr/>
          <p:nvPr/>
        </p:nvSpPr>
        <p:spPr>
          <a:xfrm>
            <a:off x="3706478" y="3061376"/>
            <a:ext cx="2330216" cy="668936"/>
          </a:xfrm>
          <a:prstGeom prst="borderCallout1">
            <a:avLst>
              <a:gd name="adj1" fmla="val 177504"/>
              <a:gd name="adj2" fmla="val 8565"/>
              <a:gd name="adj3" fmla="val 98522"/>
              <a:gd name="adj4" fmla="val 350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，点击这里修改我的教育背景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6123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7" y="1276562"/>
            <a:ext cx="10289009" cy="51198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31" name="组合 30"/>
          <p:cNvGrpSpPr/>
          <p:nvPr/>
        </p:nvGrpSpPr>
        <p:grpSpPr>
          <a:xfrm>
            <a:off x="0" y="-82343"/>
            <a:ext cx="8884118" cy="1359872"/>
            <a:chOff x="0" y="-82343"/>
            <a:chExt cx="8502650" cy="1359872"/>
          </a:xfrm>
        </p:grpSpPr>
        <p:grpSp>
          <p:nvGrpSpPr>
            <p:cNvPr id="32" name="组合 31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34" name="任意多边形 33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591945" y="323422"/>
              <a:ext cx="69107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导师双</a:t>
              </a:r>
              <a:r>
                <a:rPr lang="zh-CN" altLang="en-US" sz="2800" b="1" dirty="0" smtClean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选 </a:t>
              </a:r>
              <a:r>
                <a:rPr lang="en-US" altLang="zh-CN" sz="2800" b="1" dirty="0" smtClean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—— </a:t>
              </a:r>
              <a:r>
                <a:rPr lang="zh-CN" altLang="en-US" sz="2800" b="1" dirty="0" smtClean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修改个人信息，提交论文信息</a:t>
              </a:r>
              <a:endParaRPr lang="zh-CN" altLang="en-US" sz="2800" b="1" dirty="0">
                <a:solidFill>
                  <a:schemeClr val="accent3"/>
                </a:solidFill>
                <a:latin typeface="Century Gothic" panose="020B0502020202020204" pitchFamily="34" charset="0"/>
                <a:sym typeface="+mn-ea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8507658" y="1325439"/>
            <a:ext cx="779217" cy="4186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线形标注 1 38"/>
          <p:cNvSpPr/>
          <p:nvPr/>
        </p:nvSpPr>
        <p:spPr>
          <a:xfrm>
            <a:off x="9152824" y="2121607"/>
            <a:ext cx="1992598" cy="352832"/>
          </a:xfrm>
          <a:prstGeom prst="borderCallout1">
            <a:avLst>
              <a:gd name="adj1" fmla="val -109703"/>
              <a:gd name="adj2" fmla="val -11184"/>
              <a:gd name="adj3" fmla="val -10151"/>
              <a:gd name="adj4" fmla="val 44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提交论文信息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58" y="3427579"/>
            <a:ext cx="3584985" cy="18440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右箭头 39"/>
          <p:cNvSpPr/>
          <p:nvPr/>
        </p:nvSpPr>
        <p:spPr>
          <a:xfrm rot="5400000">
            <a:off x="9425647" y="3023743"/>
            <a:ext cx="1446951" cy="348343"/>
          </a:xfrm>
          <a:prstGeom prst="rightArrow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087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7" y="1276562"/>
            <a:ext cx="10289009" cy="51198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矩形 18"/>
          <p:cNvSpPr/>
          <p:nvPr/>
        </p:nvSpPr>
        <p:spPr>
          <a:xfrm>
            <a:off x="1175657" y="2567912"/>
            <a:ext cx="853439" cy="3251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线形标注 1 3"/>
          <p:cNvSpPr/>
          <p:nvPr/>
        </p:nvSpPr>
        <p:spPr>
          <a:xfrm>
            <a:off x="2421937" y="1628503"/>
            <a:ext cx="3508599" cy="694990"/>
          </a:xfrm>
          <a:prstGeom prst="borderCallout1">
            <a:avLst>
              <a:gd name="adj1" fmla="val 59582"/>
              <a:gd name="adj2" fmla="val -3501"/>
              <a:gd name="adj3" fmla="val 132546"/>
              <a:gd name="adj4" fmla="val -21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锁开为选导开始，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鼠标移到时钟上可查看选导时间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31836" y="5107577"/>
            <a:ext cx="298700" cy="342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线形标注 1 21"/>
          <p:cNvSpPr/>
          <p:nvPr/>
        </p:nvSpPr>
        <p:spPr>
          <a:xfrm>
            <a:off x="5012462" y="5873740"/>
            <a:ext cx="1311500" cy="668936"/>
          </a:xfrm>
          <a:prstGeom prst="borderCallout1">
            <a:avLst>
              <a:gd name="adj1" fmla="val -13525"/>
              <a:gd name="adj2" fmla="val 47832"/>
              <a:gd name="adj3" fmla="val -56740"/>
              <a:gd name="adj4" fmla="val 58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查看导师简历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9884160" y="5106461"/>
            <a:ext cx="391230" cy="342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线形标注 1 27"/>
          <p:cNvSpPr/>
          <p:nvPr/>
        </p:nvSpPr>
        <p:spPr>
          <a:xfrm>
            <a:off x="9264786" y="5872624"/>
            <a:ext cx="1311500" cy="427637"/>
          </a:xfrm>
          <a:prstGeom prst="borderCallout1">
            <a:avLst>
              <a:gd name="adj1" fmla="val -13525"/>
              <a:gd name="adj2" fmla="val 47832"/>
              <a:gd name="adj3" fmla="val -83468"/>
              <a:gd name="adj4" fmla="val 58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添加导师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32" name="组合 31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34" name="任意多边形 33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591945" y="323422"/>
              <a:ext cx="691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导师双选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848" y="4911585"/>
            <a:ext cx="1000000" cy="638095"/>
          </a:xfrm>
          <a:prstGeom prst="rect">
            <a:avLst/>
          </a:prstGeom>
        </p:spPr>
      </p:pic>
      <p:sp>
        <p:nvSpPr>
          <p:cNvPr id="29" name="线形标注 1 28"/>
          <p:cNvSpPr/>
          <p:nvPr/>
        </p:nvSpPr>
        <p:spPr>
          <a:xfrm>
            <a:off x="6749318" y="5632439"/>
            <a:ext cx="1658304" cy="1151537"/>
          </a:xfrm>
          <a:prstGeom prst="borderCallout1">
            <a:avLst>
              <a:gd name="adj1" fmla="val -13525"/>
              <a:gd name="adj2" fmla="val 47832"/>
              <a:gd name="adj3" fmla="val -27522"/>
              <a:gd name="adj4" fmla="val 56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灰色为指导名额已满，不可选的导师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73528" y="5076710"/>
            <a:ext cx="391230" cy="342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3084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64" y="1083977"/>
            <a:ext cx="2683737" cy="5600120"/>
          </a:xfrm>
          <a:prstGeom prst="rect">
            <a:avLst/>
          </a:prstGeom>
        </p:spPr>
      </p:pic>
      <p:sp>
        <p:nvSpPr>
          <p:cNvPr id="4" name="线形标注 1 3"/>
          <p:cNvSpPr/>
          <p:nvPr/>
        </p:nvSpPr>
        <p:spPr>
          <a:xfrm>
            <a:off x="3912415" y="1654166"/>
            <a:ext cx="2556101" cy="478436"/>
          </a:xfrm>
          <a:prstGeom prst="borderCallout1">
            <a:avLst>
              <a:gd name="adj1" fmla="val 18750"/>
              <a:gd name="adj2" fmla="val -8333"/>
              <a:gd name="adj3" fmla="val 98398"/>
              <a:gd name="adj4" fmla="val -274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导师已被添加到意愿车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 flipV="1">
            <a:off x="1040995" y="2132602"/>
            <a:ext cx="2311805" cy="18287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线形标注 1 23"/>
          <p:cNvSpPr/>
          <p:nvPr/>
        </p:nvSpPr>
        <p:spPr>
          <a:xfrm>
            <a:off x="4420843" y="4409846"/>
            <a:ext cx="5091883" cy="1238712"/>
          </a:xfrm>
          <a:prstGeom prst="borderCallout1">
            <a:avLst>
              <a:gd name="adj1" fmla="val 79880"/>
              <a:gd name="adj2" fmla="val -58"/>
              <a:gd name="adj3" fmla="val 133903"/>
              <a:gd name="adj4" fmla="val -23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完成论文信息后这里会出现“一键提交”按钮</a:t>
            </a:r>
            <a:endParaRPr lang="en-US" altLang="zh-CN" dirty="0" smtClean="0"/>
          </a:p>
          <a:p>
            <a:r>
              <a:rPr lang="zh-CN" altLang="en-US" dirty="0" smtClean="0"/>
              <a:t>点击后导师即可收到学生选导申请。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30" name="组合 29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32" name="任意多边形 31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591945" y="323422"/>
              <a:ext cx="691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导师双选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67247" y="4539488"/>
            <a:ext cx="1559293" cy="783239"/>
            <a:chOff x="2675778" y="5155066"/>
            <a:chExt cx="1559293" cy="783239"/>
          </a:xfrm>
        </p:grpSpPr>
        <p:sp>
          <p:nvSpPr>
            <p:cNvPr id="8" name="云形标注 7"/>
            <p:cNvSpPr/>
            <p:nvPr/>
          </p:nvSpPr>
          <p:spPr>
            <a:xfrm>
              <a:off x="2675778" y="5155066"/>
              <a:ext cx="1559293" cy="783239"/>
            </a:xfrm>
            <a:prstGeom prst="cloudCallout">
              <a:avLst/>
            </a:prstGeom>
            <a:solidFill>
              <a:srgbClr val="FFFF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102" y="5400335"/>
              <a:ext cx="1276499" cy="2927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矩形 10"/>
          <p:cNvSpPr/>
          <p:nvPr/>
        </p:nvSpPr>
        <p:spPr>
          <a:xfrm>
            <a:off x="1040995" y="5434149"/>
            <a:ext cx="2372765" cy="444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6117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4629344" y="3149600"/>
            <a:ext cx="1481973" cy="667178"/>
          </a:xfrm>
          <a:prstGeom prst="rightArrow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46" y="1093565"/>
            <a:ext cx="2604345" cy="5467506"/>
          </a:xfrm>
          <a:prstGeom prst="rect">
            <a:avLst/>
          </a:prstGeom>
        </p:spPr>
      </p:pic>
      <p:sp>
        <p:nvSpPr>
          <p:cNvPr id="4" name="线形标注 1 3"/>
          <p:cNvSpPr/>
          <p:nvPr/>
        </p:nvSpPr>
        <p:spPr>
          <a:xfrm>
            <a:off x="2667837" y="2760441"/>
            <a:ext cx="2556101" cy="478436"/>
          </a:xfrm>
          <a:prstGeom prst="borderCallout1">
            <a:avLst>
              <a:gd name="adj1" fmla="val 18750"/>
              <a:gd name="adj2" fmla="val -8333"/>
              <a:gd name="adj3" fmla="val 142083"/>
              <a:gd name="adj4" fmla="val -26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已</a:t>
            </a:r>
            <a:r>
              <a:rPr lang="zh-CN" altLang="en-US" dirty="0" smtClean="0"/>
              <a:t>提交等待导师入取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 flipV="1">
            <a:off x="1350780" y="3517372"/>
            <a:ext cx="1317057" cy="2599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32" name="组合 31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34" name="任意多边形 33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591945" y="323422"/>
              <a:ext cx="6910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3"/>
                  </a:solidFill>
                  <a:latin typeface="Century Gothic" panose="020B0502020202020204" pitchFamily="34" charset="0"/>
                  <a:sym typeface="+mn-ea"/>
                </a:rPr>
                <a:t>导师双选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70" y="1571366"/>
            <a:ext cx="2962688" cy="3715268"/>
          </a:xfrm>
          <a:prstGeom prst="rect">
            <a:avLst/>
          </a:prstGeom>
        </p:spPr>
      </p:pic>
      <p:sp>
        <p:nvSpPr>
          <p:cNvPr id="30" name="线形标注 1 29"/>
          <p:cNvSpPr/>
          <p:nvPr/>
        </p:nvSpPr>
        <p:spPr>
          <a:xfrm>
            <a:off x="8099798" y="584420"/>
            <a:ext cx="3470861" cy="770143"/>
          </a:xfrm>
          <a:prstGeom prst="borderCallout1">
            <a:avLst>
              <a:gd name="adj1" fmla="val 103558"/>
              <a:gd name="adj2" fmla="val 11739"/>
              <a:gd name="adj3" fmla="val 226552"/>
              <a:gd name="adj4" fmla="val -4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出现导师信息为已被该导师入取</a:t>
            </a:r>
            <a:endParaRPr lang="en-US" altLang="zh-CN" dirty="0" smtClean="0"/>
          </a:p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(</a:t>
            </a:r>
            <a:r>
              <a:rPr lang="zh-CN" altLang="en-US" dirty="0" smtClean="0">
                <a:solidFill>
                  <a:srgbClr val="FFFF00"/>
                </a:solidFill>
              </a:rPr>
              <a:t>未出现则需要继续等待导师入取</a:t>
            </a:r>
            <a:r>
              <a:rPr lang="en-US" altLang="zh-CN" dirty="0" smtClean="0">
                <a:solidFill>
                  <a:srgbClr val="FFFF00"/>
                </a:solidFill>
              </a:rPr>
              <a:t>)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0011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2700000">
            <a:off x="3117460" y="-89875"/>
            <a:ext cx="7004023" cy="7037748"/>
          </a:xfrm>
          <a:custGeom>
            <a:avLst/>
            <a:gdLst>
              <a:gd name="connsiteX0" fmla="*/ 0 w 7004023"/>
              <a:gd name="connsiteY0" fmla="*/ 2171546 h 7037748"/>
              <a:gd name="connsiteX1" fmla="*/ 1740201 w 7004023"/>
              <a:gd name="connsiteY1" fmla="*/ 431345 h 7037748"/>
              <a:gd name="connsiteX2" fmla="*/ 1740202 w 7004023"/>
              <a:gd name="connsiteY2" fmla="*/ 431345 h 7037748"/>
              <a:gd name="connsiteX3" fmla="*/ 2171547 w 7004023"/>
              <a:gd name="connsiteY3" fmla="*/ 0 h 7037748"/>
              <a:gd name="connsiteX4" fmla="*/ 6358431 w 7004023"/>
              <a:gd name="connsiteY4" fmla="*/ 0 h 7037748"/>
              <a:gd name="connsiteX5" fmla="*/ 7004023 w 7004023"/>
              <a:gd name="connsiteY5" fmla="*/ 645592 h 7037748"/>
              <a:gd name="connsiteX6" fmla="*/ 7004022 w 7004023"/>
              <a:gd name="connsiteY6" fmla="*/ 4866202 h 7037748"/>
              <a:gd name="connsiteX7" fmla="*/ 5263822 w 7004023"/>
              <a:gd name="connsiteY7" fmla="*/ 6606403 h 7037748"/>
              <a:gd name="connsiteX8" fmla="*/ 5263822 w 7004023"/>
              <a:gd name="connsiteY8" fmla="*/ 6606401 h 7037748"/>
              <a:gd name="connsiteX9" fmla="*/ 4832475 w 7004023"/>
              <a:gd name="connsiteY9" fmla="*/ 7037748 h 7037748"/>
              <a:gd name="connsiteX10" fmla="*/ 4832474 w 7004023"/>
              <a:gd name="connsiteY10" fmla="*/ 2171546 h 703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04023" h="7037748">
                <a:moveTo>
                  <a:pt x="0" y="2171546"/>
                </a:moveTo>
                <a:lnTo>
                  <a:pt x="1740201" y="431345"/>
                </a:lnTo>
                <a:lnTo>
                  <a:pt x="1740202" y="431345"/>
                </a:lnTo>
                <a:lnTo>
                  <a:pt x="2171547" y="0"/>
                </a:lnTo>
                <a:lnTo>
                  <a:pt x="6358431" y="0"/>
                </a:lnTo>
                <a:cubicBezTo>
                  <a:pt x="6714981" y="0"/>
                  <a:pt x="7004023" y="289042"/>
                  <a:pt x="7004023" y="645592"/>
                </a:cubicBezTo>
                <a:lnTo>
                  <a:pt x="7004022" y="4866202"/>
                </a:lnTo>
                <a:lnTo>
                  <a:pt x="5263822" y="6606403"/>
                </a:lnTo>
                <a:lnTo>
                  <a:pt x="5263822" y="6606401"/>
                </a:lnTo>
                <a:lnTo>
                  <a:pt x="4832475" y="7037748"/>
                </a:lnTo>
                <a:lnTo>
                  <a:pt x="4832474" y="217154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4000" b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2700000">
            <a:off x="4935484" y="465347"/>
            <a:ext cx="354223" cy="355992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8500" y="2637790"/>
            <a:ext cx="7472680" cy="860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祝</a:t>
            </a:r>
            <a:r>
              <a:rPr lang="zh-CN" alt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同学们学业有成</a:t>
            </a:r>
            <a:r>
              <a:rPr sz="5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!</a:t>
            </a:r>
          </a:p>
        </p:txBody>
      </p:sp>
      <p:pic>
        <p:nvPicPr>
          <p:cNvPr id="3" name="图片 2" descr="LOGO 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" y="392430"/>
            <a:ext cx="2912110" cy="8604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4" grpId="0" bldLvl="0" animBg="1"/>
      <p:bldP spid="29" grpId="0" bldLvl="0" animBg="1"/>
      <p:bldP spid="22" grpId="0" bldLvl="0" animBg="1"/>
      <p:bldP spid="20" grpId="0" bldLvl="0" animBg="1"/>
      <p:bldP spid="30" grpId="0" bldLvl="0" animBg="1"/>
      <p:bldP spid="33" grpId="0" bldLvl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945" y="323422"/>
              <a:ext cx="69107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 </a:t>
              </a:r>
              <a:r>
                <a:rPr lang="zh-CN" altLang="en-US" sz="2800" b="1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选导时间</a:t>
              </a:r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867565" y="2132728"/>
            <a:ext cx="623837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推荐使用火狐或者谷歌浏览器</a:t>
            </a:r>
            <a:endParaRPr lang="en-US" altLang="zh-CN" sz="3600" b="1" i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algn="ctr"/>
            <a:endParaRPr lang="en-US" altLang="zh-CN" sz="3600" b="1" i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zh-CN" altLang="en-US" sz="2000" b="1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火狐下载网址：</a:t>
            </a:r>
            <a:r>
              <a:rPr lang="en-US" altLang="zh-CN" sz="2000" b="1" i="1" dirty="0">
                <a:solidFill>
                  <a:srgbClr val="FF0000"/>
                </a:solidFill>
                <a:latin typeface="Century Gothic" panose="020B0502020202020204" pitchFamily="34" charset="0"/>
                <a:hlinkClick r:id="rId3"/>
              </a:rPr>
              <a:t>http://www.firefox.com.cn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Century Gothic" panose="020B0502020202020204" pitchFamily="34" charset="0"/>
                <a:hlinkClick r:id="rId3"/>
              </a:rPr>
              <a:t>/</a:t>
            </a:r>
            <a:endParaRPr lang="en-US" altLang="zh-CN" sz="2000" b="1" i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zh-CN" altLang="en-US" sz="2000" b="1" i="1" dirty="0">
                <a:solidFill>
                  <a:srgbClr val="FF0000"/>
                </a:solidFill>
                <a:latin typeface="Century Gothic" panose="020B0502020202020204" pitchFamily="34" charset="0"/>
              </a:rPr>
              <a:t>谷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歌下载网址：</a:t>
            </a:r>
            <a:r>
              <a:rPr lang="en-US" altLang="zh-CN" sz="2000" b="1" i="1" dirty="0">
                <a:solidFill>
                  <a:srgbClr val="FF0000"/>
                </a:solidFill>
                <a:latin typeface="Century Gothic" panose="020B0502020202020204" pitchFamily="34" charset="0"/>
                <a:hlinkClick r:id="rId4"/>
              </a:rPr>
              <a:t>https://www.google.cn/chrome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Century Gothic" panose="020B0502020202020204" pitchFamily="34" charset="0"/>
                <a:hlinkClick r:id="rId4"/>
              </a:rPr>
              <a:t>/</a:t>
            </a:r>
            <a:endParaRPr lang="en-US" altLang="zh-CN" sz="2000" b="1" i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endParaRPr lang="zh-CN" altLang="en-US" sz="2000" b="1" i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277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945" y="323422"/>
              <a:ext cx="69107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 </a:t>
              </a:r>
              <a:r>
                <a:rPr lang="zh-CN" altLang="en-US" sz="2800" b="1" dirty="0" smtClean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选导时间</a:t>
              </a:r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9295103"/>
              </p:ext>
            </p:extLst>
          </p:nvPr>
        </p:nvGraphicFramePr>
        <p:xfrm>
          <a:off x="1790699" y="2238795"/>
          <a:ext cx="8750301" cy="2178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6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6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学生时间段类型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开始日期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结束日期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6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第一轮填报自愿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r>
                        <a:rPr lang="zh-CN" altLang="en-US" sz="1400" dirty="0" smtClean="0"/>
                        <a:t>月</a:t>
                      </a:r>
                      <a:r>
                        <a:rPr lang="en-US" altLang="zh-CN" sz="1400" dirty="0" smtClean="0"/>
                        <a:t>26</a:t>
                      </a:r>
                      <a:r>
                        <a:rPr lang="zh-CN" altLang="en-US" sz="1400" dirty="0" smtClean="0"/>
                        <a:t>日</a:t>
                      </a:r>
                      <a:r>
                        <a:rPr lang="en-US" altLang="zh-CN" sz="1400" dirty="0" smtClean="0"/>
                        <a:t>12</a:t>
                      </a:r>
                      <a:r>
                        <a:rPr lang="zh-CN" altLang="en-US" sz="1400" dirty="0" smtClean="0"/>
                        <a:t>：</a:t>
                      </a:r>
                      <a:r>
                        <a:rPr lang="en-US" altLang="zh-CN" sz="1400" dirty="0" smtClean="0"/>
                        <a:t>00</a:t>
                      </a:r>
                      <a:endParaRPr lang="zh-CN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10</a:t>
                      </a:r>
                      <a:r>
                        <a:rPr lang="zh-CN" altLang="en-US" sz="1400" dirty="0" smtClean="0"/>
                        <a:t>月</a:t>
                      </a:r>
                      <a:r>
                        <a:rPr lang="en-US" altLang="zh-CN" sz="1400" dirty="0" smtClean="0"/>
                        <a:t>31</a:t>
                      </a:r>
                      <a:r>
                        <a:rPr lang="zh-CN" altLang="en-US" sz="1400" dirty="0" smtClean="0"/>
                        <a:t>日</a:t>
                      </a:r>
                      <a:r>
                        <a:rPr lang="en-US" altLang="zh-CN" sz="1400" dirty="0" smtClean="0"/>
                        <a:t>12</a:t>
                      </a:r>
                      <a:r>
                        <a:rPr lang="zh-CN" altLang="en-US" sz="1400" dirty="0" smtClean="0"/>
                        <a:t>：</a:t>
                      </a:r>
                      <a:r>
                        <a:rPr lang="en-US" altLang="zh-CN" sz="1400" dirty="0" smtClean="0"/>
                        <a:t>00</a:t>
                      </a:r>
                      <a:endParaRPr lang="zh-CN" altLang="en-US" sz="1400" dirty="0" smtClean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第二轮填报自愿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10</a:t>
                      </a:r>
                      <a:r>
                        <a:rPr lang="zh-CN" altLang="en-US" sz="1400" dirty="0" smtClean="0"/>
                        <a:t>月</a:t>
                      </a:r>
                      <a:r>
                        <a:rPr lang="en-US" altLang="zh-CN" sz="1400" dirty="0" smtClean="0"/>
                        <a:t>31</a:t>
                      </a:r>
                      <a:r>
                        <a:rPr lang="zh-CN" altLang="en-US" sz="1400" dirty="0" smtClean="0"/>
                        <a:t>日</a:t>
                      </a:r>
                      <a:r>
                        <a:rPr lang="en-US" altLang="zh-CN" sz="1400" dirty="0" smtClean="0"/>
                        <a:t>18</a:t>
                      </a:r>
                      <a:r>
                        <a:rPr lang="zh-CN" altLang="en-US" sz="1400" dirty="0" smtClean="0"/>
                        <a:t>：</a:t>
                      </a:r>
                      <a:r>
                        <a:rPr lang="en-US" altLang="zh-CN" sz="1400" dirty="0" smtClean="0"/>
                        <a:t>00</a:t>
                      </a:r>
                      <a:endParaRPr lang="zh-CN" altLang="en-US" sz="14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11</a:t>
                      </a:r>
                      <a:r>
                        <a:rPr lang="zh-CN" altLang="en-US" sz="1400" dirty="0" smtClean="0"/>
                        <a:t>月</a:t>
                      </a:r>
                      <a:r>
                        <a:rPr lang="en-US" altLang="zh-CN" sz="1400" dirty="0" smtClean="0"/>
                        <a:t>4</a:t>
                      </a:r>
                      <a:r>
                        <a:rPr lang="zh-CN" altLang="en-US" sz="1400" dirty="0" smtClean="0"/>
                        <a:t>日</a:t>
                      </a:r>
                      <a:r>
                        <a:rPr lang="en-US" altLang="zh-CN" sz="1400" dirty="0" smtClean="0"/>
                        <a:t>12</a:t>
                      </a:r>
                      <a:r>
                        <a:rPr lang="zh-CN" altLang="en-US" sz="1400" dirty="0" smtClean="0"/>
                        <a:t>：</a:t>
                      </a:r>
                      <a:r>
                        <a:rPr lang="en-US" altLang="zh-CN" sz="1400" dirty="0" smtClean="0"/>
                        <a:t>00</a:t>
                      </a:r>
                      <a:endParaRPr lang="zh-CN" altLang="en-US" sz="1400" dirty="0" smtClean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第三轮填报自愿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11</a:t>
                      </a:r>
                      <a:r>
                        <a:rPr lang="zh-CN" altLang="en-US" sz="1400" dirty="0" smtClean="0"/>
                        <a:t>月</a:t>
                      </a:r>
                      <a:r>
                        <a:rPr lang="en-US" altLang="zh-CN" sz="1400" dirty="0" smtClean="0"/>
                        <a:t>4</a:t>
                      </a:r>
                      <a:r>
                        <a:rPr lang="zh-CN" altLang="en-US" sz="1400" dirty="0" smtClean="0"/>
                        <a:t>日</a:t>
                      </a:r>
                      <a:r>
                        <a:rPr lang="en-US" altLang="zh-CN" sz="1400" dirty="0" smtClean="0"/>
                        <a:t>18</a:t>
                      </a:r>
                      <a:r>
                        <a:rPr lang="zh-CN" altLang="en-US" sz="1400" dirty="0" smtClean="0"/>
                        <a:t>：</a:t>
                      </a:r>
                      <a:r>
                        <a:rPr lang="en-US" altLang="zh-CN" sz="1400" dirty="0" smtClean="0"/>
                        <a:t>00</a:t>
                      </a:r>
                      <a:endParaRPr lang="zh-CN" altLang="en-US" sz="14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11</a:t>
                      </a:r>
                      <a:r>
                        <a:rPr lang="zh-CN" altLang="en-US" sz="1400" dirty="0" smtClean="0"/>
                        <a:t>月</a:t>
                      </a:r>
                      <a:r>
                        <a:rPr lang="en-US" altLang="zh-CN" sz="1400" dirty="0" smtClean="0"/>
                        <a:t>6</a:t>
                      </a:r>
                      <a:r>
                        <a:rPr lang="zh-CN" altLang="en-US" sz="1400" dirty="0" smtClean="0"/>
                        <a:t>日</a:t>
                      </a:r>
                      <a:r>
                        <a:rPr lang="en-US" altLang="zh-CN" sz="1400" dirty="0" smtClean="0"/>
                        <a:t>12</a:t>
                      </a:r>
                      <a:r>
                        <a:rPr lang="zh-CN" altLang="en-US" sz="1400" dirty="0" smtClean="0"/>
                        <a:t>：</a:t>
                      </a:r>
                      <a:r>
                        <a:rPr lang="en-US" altLang="zh-CN" sz="1400" dirty="0" smtClean="0"/>
                        <a:t>00</a:t>
                      </a:r>
                      <a:endParaRPr lang="zh-CN" altLang="en-US" sz="1400" dirty="0" smtClean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1099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rot="2700000">
            <a:off x="-2361044" y="856447"/>
            <a:ext cx="5075769" cy="5123083"/>
          </a:xfrm>
          <a:custGeom>
            <a:avLst/>
            <a:gdLst>
              <a:gd name="connsiteX0" fmla="*/ 0 w 5075769"/>
              <a:gd name="connsiteY0" fmla="*/ 273745 h 5123083"/>
              <a:gd name="connsiteX1" fmla="*/ 273742 w 5075769"/>
              <a:gd name="connsiteY1" fmla="*/ 2 h 5123083"/>
              <a:gd name="connsiteX2" fmla="*/ 4409891 w 5075769"/>
              <a:gd name="connsiteY2" fmla="*/ 0 h 5123083"/>
              <a:gd name="connsiteX3" fmla="*/ 5075769 w 5075769"/>
              <a:gd name="connsiteY3" fmla="*/ 665877 h 5123083"/>
              <a:gd name="connsiteX4" fmla="*/ 5075768 w 5075769"/>
              <a:gd name="connsiteY4" fmla="*/ 4896651 h 5123083"/>
              <a:gd name="connsiteX5" fmla="*/ 4849337 w 5075769"/>
              <a:gd name="connsiteY5" fmla="*/ 5123083 h 512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5769" h="5123083">
                <a:moveTo>
                  <a:pt x="0" y="273745"/>
                </a:moveTo>
                <a:lnTo>
                  <a:pt x="273742" y="2"/>
                </a:lnTo>
                <a:lnTo>
                  <a:pt x="4409891" y="0"/>
                </a:lnTo>
                <a:cubicBezTo>
                  <a:pt x="4777644" y="1"/>
                  <a:pt x="5075768" y="298124"/>
                  <a:pt x="5075769" y="665877"/>
                </a:cubicBezTo>
                <a:lnTo>
                  <a:pt x="5075768" y="4896651"/>
                </a:lnTo>
                <a:lnTo>
                  <a:pt x="4849337" y="5123083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/>
        </p:nvSpPr>
        <p:spPr>
          <a:xfrm rot="2700000">
            <a:off x="1128820" y="4853582"/>
            <a:ext cx="1461465" cy="14687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2700000">
            <a:off x="10207380" y="5620147"/>
            <a:ext cx="1667713" cy="1023269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2700000">
            <a:off x="9939442" y="5487298"/>
            <a:ext cx="1228628" cy="956548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rot="2700000">
            <a:off x="-2123438" y="1891897"/>
            <a:ext cx="4407208" cy="4180467"/>
          </a:xfrm>
          <a:custGeom>
            <a:avLst/>
            <a:gdLst>
              <a:gd name="connsiteX0" fmla="*/ 0 w 4407208"/>
              <a:gd name="connsiteY0" fmla="*/ 2 h 4180467"/>
              <a:gd name="connsiteX1" fmla="*/ 3741330 w 4407208"/>
              <a:gd name="connsiteY1" fmla="*/ 0 h 4180467"/>
              <a:gd name="connsiteX2" fmla="*/ 4407208 w 4407208"/>
              <a:gd name="connsiteY2" fmla="*/ 665877 h 4180467"/>
              <a:gd name="connsiteX3" fmla="*/ 4407207 w 4407208"/>
              <a:gd name="connsiteY3" fmla="*/ 3953725 h 4180467"/>
              <a:gd name="connsiteX4" fmla="*/ 4180465 w 4407208"/>
              <a:gd name="connsiteY4" fmla="*/ 4180467 h 418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7208" h="4180467">
                <a:moveTo>
                  <a:pt x="0" y="2"/>
                </a:moveTo>
                <a:lnTo>
                  <a:pt x="3741330" y="0"/>
                </a:lnTo>
                <a:cubicBezTo>
                  <a:pt x="4109083" y="1"/>
                  <a:pt x="4407207" y="298124"/>
                  <a:pt x="4407208" y="665877"/>
                </a:cubicBezTo>
                <a:lnTo>
                  <a:pt x="4407207" y="3953725"/>
                </a:lnTo>
                <a:lnTo>
                  <a:pt x="4180465" y="4180467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8100000">
            <a:off x="557094" y="-1876742"/>
            <a:ext cx="4285281" cy="397376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281" h="3973762">
                <a:moveTo>
                  <a:pt x="3973761" y="3973762"/>
                </a:moveTo>
                <a:lnTo>
                  <a:pt x="0" y="1"/>
                </a:lnTo>
                <a:lnTo>
                  <a:pt x="3733660" y="0"/>
                </a:lnTo>
                <a:cubicBezTo>
                  <a:pt x="4038311" y="1"/>
                  <a:pt x="4285281" y="246970"/>
                  <a:pt x="4285281" y="551621"/>
                </a:cubicBezTo>
                <a:lnTo>
                  <a:pt x="4285281" y="3662241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6272925" y="2374600"/>
            <a:ext cx="2197559" cy="639854"/>
            <a:chOff x="5651362" y="1604422"/>
            <a:chExt cx="2197559" cy="639854"/>
          </a:xfrm>
        </p:grpSpPr>
        <p:sp>
          <p:nvSpPr>
            <p:cNvPr id="65" name="任意多边形 64"/>
            <p:cNvSpPr/>
            <p:nvPr/>
          </p:nvSpPr>
          <p:spPr>
            <a:xfrm rot="2700000">
              <a:off x="5652638" y="1603146"/>
              <a:ext cx="639854" cy="642405"/>
            </a:xfrm>
            <a:custGeom>
              <a:avLst/>
              <a:gdLst>
                <a:gd name="connsiteX0" fmla="*/ 490015 w 639854"/>
                <a:gd name="connsiteY0" fmla="*/ 139923 h 642405"/>
                <a:gd name="connsiteX1" fmla="*/ 497027 w 639854"/>
                <a:gd name="connsiteY1" fmla="*/ 142827 h 642405"/>
                <a:gd name="connsiteX2" fmla="*/ 499931 w 639854"/>
                <a:gd name="connsiteY2" fmla="*/ 149839 h 642405"/>
                <a:gd name="connsiteX3" fmla="*/ 499931 w 639854"/>
                <a:gd name="connsiteY3" fmla="*/ 139923 h 642405"/>
                <a:gd name="connsiteX4" fmla="*/ 0 w 639854"/>
                <a:gd name="connsiteY4" fmla="*/ 269028 h 642405"/>
                <a:gd name="connsiteX5" fmla="*/ 126280 w 639854"/>
                <a:gd name="connsiteY5" fmla="*/ 142749 h 642405"/>
                <a:gd name="connsiteX6" fmla="*/ 126280 w 639854"/>
                <a:gd name="connsiteY6" fmla="*/ 142749 h 642405"/>
                <a:gd name="connsiteX7" fmla="*/ 129106 w 639854"/>
                <a:gd name="connsiteY7" fmla="*/ 139923 h 642405"/>
                <a:gd name="connsiteX8" fmla="*/ 129106 w 639854"/>
                <a:gd name="connsiteY8" fmla="*/ 139923 h 642405"/>
                <a:gd name="connsiteX9" fmla="*/ 255385 w 639854"/>
                <a:gd name="connsiteY9" fmla="*/ 13643 h 642405"/>
                <a:gd name="connsiteX10" fmla="*/ 255386 w 639854"/>
                <a:gd name="connsiteY10" fmla="*/ 13643 h 642405"/>
                <a:gd name="connsiteX11" fmla="*/ 269029 w 639854"/>
                <a:gd name="connsiteY11" fmla="*/ 0 h 642405"/>
                <a:gd name="connsiteX12" fmla="*/ 593006 w 639854"/>
                <a:gd name="connsiteY12" fmla="*/ 0 h 642405"/>
                <a:gd name="connsiteX13" fmla="*/ 639854 w 639854"/>
                <a:gd name="connsiteY13" fmla="*/ 46848 h 642405"/>
                <a:gd name="connsiteX14" fmla="*/ 639854 w 639854"/>
                <a:gd name="connsiteY14" fmla="*/ 373376 h 642405"/>
                <a:gd name="connsiteX15" fmla="*/ 513574 w 639854"/>
                <a:gd name="connsiteY15" fmla="*/ 499656 h 642405"/>
                <a:gd name="connsiteX16" fmla="*/ 513575 w 639854"/>
                <a:gd name="connsiteY16" fmla="*/ 499655 h 642405"/>
                <a:gd name="connsiteX17" fmla="*/ 510748 w 639854"/>
                <a:gd name="connsiteY17" fmla="*/ 502482 h 642405"/>
                <a:gd name="connsiteX18" fmla="*/ 510748 w 639854"/>
                <a:gd name="connsiteY18" fmla="*/ 502482 h 642405"/>
                <a:gd name="connsiteX19" fmla="*/ 384469 w 639854"/>
                <a:gd name="connsiteY19" fmla="*/ 628762 h 642405"/>
                <a:gd name="connsiteX20" fmla="*/ 384469 w 639854"/>
                <a:gd name="connsiteY20" fmla="*/ 628761 h 642405"/>
                <a:gd name="connsiteX21" fmla="*/ 370825 w 639854"/>
                <a:gd name="connsiteY21" fmla="*/ 642405 h 642405"/>
                <a:gd name="connsiteX22" fmla="*/ 370825 w 639854"/>
                <a:gd name="connsiteY22" fmla="*/ 269028 h 6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9854" h="642405">
                  <a:moveTo>
                    <a:pt x="490015" y="139923"/>
                  </a:moveTo>
                  <a:lnTo>
                    <a:pt x="497027" y="142827"/>
                  </a:lnTo>
                  <a:lnTo>
                    <a:pt x="499931" y="149839"/>
                  </a:lnTo>
                  <a:lnTo>
                    <a:pt x="499931" y="139923"/>
                  </a:lnTo>
                  <a:close/>
                  <a:moveTo>
                    <a:pt x="0" y="269028"/>
                  </a:moveTo>
                  <a:lnTo>
                    <a:pt x="126280" y="142749"/>
                  </a:lnTo>
                  <a:lnTo>
                    <a:pt x="126280" y="142749"/>
                  </a:lnTo>
                  <a:lnTo>
                    <a:pt x="129106" y="139923"/>
                  </a:lnTo>
                  <a:lnTo>
                    <a:pt x="129106" y="139923"/>
                  </a:lnTo>
                  <a:lnTo>
                    <a:pt x="255385" y="13643"/>
                  </a:lnTo>
                  <a:lnTo>
                    <a:pt x="255386" y="13643"/>
                  </a:lnTo>
                  <a:lnTo>
                    <a:pt x="269029" y="0"/>
                  </a:lnTo>
                  <a:lnTo>
                    <a:pt x="593006" y="0"/>
                  </a:lnTo>
                  <a:cubicBezTo>
                    <a:pt x="618879" y="0"/>
                    <a:pt x="639854" y="20975"/>
                    <a:pt x="639854" y="46848"/>
                  </a:cubicBezTo>
                  <a:lnTo>
                    <a:pt x="639854" y="373376"/>
                  </a:lnTo>
                  <a:lnTo>
                    <a:pt x="513574" y="499656"/>
                  </a:lnTo>
                  <a:lnTo>
                    <a:pt x="513575" y="499655"/>
                  </a:lnTo>
                  <a:lnTo>
                    <a:pt x="510748" y="502482"/>
                  </a:lnTo>
                  <a:lnTo>
                    <a:pt x="510748" y="502482"/>
                  </a:lnTo>
                  <a:lnTo>
                    <a:pt x="384469" y="628762"/>
                  </a:lnTo>
                  <a:lnTo>
                    <a:pt x="384469" y="628761"/>
                  </a:lnTo>
                  <a:lnTo>
                    <a:pt x="370825" y="642405"/>
                  </a:lnTo>
                  <a:lnTo>
                    <a:pt x="370825" y="269028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433149" y="169383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 smtClean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系统登入</a:t>
              </a:r>
              <a:endParaRPr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979258" y="1693626"/>
              <a:ext cx="3536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271656" y="2985879"/>
            <a:ext cx="2197558" cy="639445"/>
            <a:chOff x="5651363" y="3557063"/>
            <a:chExt cx="2197558" cy="639854"/>
          </a:xfrm>
        </p:grpSpPr>
        <p:sp>
          <p:nvSpPr>
            <p:cNvPr id="67" name="任意多边形 66"/>
            <p:cNvSpPr/>
            <p:nvPr/>
          </p:nvSpPr>
          <p:spPr>
            <a:xfrm rot="2700000">
              <a:off x="5652639" y="3555787"/>
              <a:ext cx="639854" cy="642405"/>
            </a:xfrm>
            <a:custGeom>
              <a:avLst/>
              <a:gdLst>
                <a:gd name="connsiteX0" fmla="*/ 490015 w 639854"/>
                <a:gd name="connsiteY0" fmla="*/ 139923 h 642405"/>
                <a:gd name="connsiteX1" fmla="*/ 497027 w 639854"/>
                <a:gd name="connsiteY1" fmla="*/ 142827 h 642405"/>
                <a:gd name="connsiteX2" fmla="*/ 499931 w 639854"/>
                <a:gd name="connsiteY2" fmla="*/ 149839 h 642405"/>
                <a:gd name="connsiteX3" fmla="*/ 499931 w 639854"/>
                <a:gd name="connsiteY3" fmla="*/ 139923 h 642405"/>
                <a:gd name="connsiteX4" fmla="*/ 0 w 639854"/>
                <a:gd name="connsiteY4" fmla="*/ 269028 h 642405"/>
                <a:gd name="connsiteX5" fmla="*/ 126280 w 639854"/>
                <a:gd name="connsiteY5" fmla="*/ 142749 h 642405"/>
                <a:gd name="connsiteX6" fmla="*/ 126280 w 639854"/>
                <a:gd name="connsiteY6" fmla="*/ 142749 h 642405"/>
                <a:gd name="connsiteX7" fmla="*/ 129106 w 639854"/>
                <a:gd name="connsiteY7" fmla="*/ 139923 h 642405"/>
                <a:gd name="connsiteX8" fmla="*/ 129106 w 639854"/>
                <a:gd name="connsiteY8" fmla="*/ 139923 h 642405"/>
                <a:gd name="connsiteX9" fmla="*/ 255385 w 639854"/>
                <a:gd name="connsiteY9" fmla="*/ 13643 h 642405"/>
                <a:gd name="connsiteX10" fmla="*/ 255386 w 639854"/>
                <a:gd name="connsiteY10" fmla="*/ 13643 h 642405"/>
                <a:gd name="connsiteX11" fmla="*/ 269029 w 639854"/>
                <a:gd name="connsiteY11" fmla="*/ 0 h 642405"/>
                <a:gd name="connsiteX12" fmla="*/ 593006 w 639854"/>
                <a:gd name="connsiteY12" fmla="*/ 0 h 642405"/>
                <a:gd name="connsiteX13" fmla="*/ 639854 w 639854"/>
                <a:gd name="connsiteY13" fmla="*/ 46848 h 642405"/>
                <a:gd name="connsiteX14" fmla="*/ 639854 w 639854"/>
                <a:gd name="connsiteY14" fmla="*/ 373376 h 642405"/>
                <a:gd name="connsiteX15" fmla="*/ 513574 w 639854"/>
                <a:gd name="connsiteY15" fmla="*/ 499656 h 642405"/>
                <a:gd name="connsiteX16" fmla="*/ 513575 w 639854"/>
                <a:gd name="connsiteY16" fmla="*/ 499655 h 642405"/>
                <a:gd name="connsiteX17" fmla="*/ 510748 w 639854"/>
                <a:gd name="connsiteY17" fmla="*/ 502482 h 642405"/>
                <a:gd name="connsiteX18" fmla="*/ 510748 w 639854"/>
                <a:gd name="connsiteY18" fmla="*/ 502482 h 642405"/>
                <a:gd name="connsiteX19" fmla="*/ 384469 w 639854"/>
                <a:gd name="connsiteY19" fmla="*/ 628762 h 642405"/>
                <a:gd name="connsiteX20" fmla="*/ 384469 w 639854"/>
                <a:gd name="connsiteY20" fmla="*/ 628761 h 642405"/>
                <a:gd name="connsiteX21" fmla="*/ 370825 w 639854"/>
                <a:gd name="connsiteY21" fmla="*/ 642405 h 642405"/>
                <a:gd name="connsiteX22" fmla="*/ 370825 w 639854"/>
                <a:gd name="connsiteY22" fmla="*/ 269028 h 6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9854" h="642405">
                  <a:moveTo>
                    <a:pt x="490015" y="139923"/>
                  </a:moveTo>
                  <a:lnTo>
                    <a:pt x="497027" y="142827"/>
                  </a:lnTo>
                  <a:lnTo>
                    <a:pt x="499931" y="149839"/>
                  </a:lnTo>
                  <a:lnTo>
                    <a:pt x="499931" y="139923"/>
                  </a:lnTo>
                  <a:close/>
                  <a:moveTo>
                    <a:pt x="0" y="269028"/>
                  </a:moveTo>
                  <a:lnTo>
                    <a:pt x="126280" y="142749"/>
                  </a:lnTo>
                  <a:lnTo>
                    <a:pt x="126280" y="142749"/>
                  </a:lnTo>
                  <a:lnTo>
                    <a:pt x="129106" y="139923"/>
                  </a:lnTo>
                  <a:lnTo>
                    <a:pt x="129106" y="139923"/>
                  </a:lnTo>
                  <a:lnTo>
                    <a:pt x="255385" y="13643"/>
                  </a:lnTo>
                  <a:lnTo>
                    <a:pt x="255386" y="13643"/>
                  </a:lnTo>
                  <a:lnTo>
                    <a:pt x="269029" y="0"/>
                  </a:lnTo>
                  <a:lnTo>
                    <a:pt x="593006" y="0"/>
                  </a:lnTo>
                  <a:cubicBezTo>
                    <a:pt x="618879" y="0"/>
                    <a:pt x="639854" y="20975"/>
                    <a:pt x="639854" y="46848"/>
                  </a:cubicBezTo>
                  <a:lnTo>
                    <a:pt x="639854" y="373376"/>
                  </a:lnTo>
                  <a:lnTo>
                    <a:pt x="513574" y="499656"/>
                  </a:lnTo>
                  <a:lnTo>
                    <a:pt x="513575" y="499655"/>
                  </a:lnTo>
                  <a:lnTo>
                    <a:pt x="510748" y="502482"/>
                  </a:lnTo>
                  <a:lnTo>
                    <a:pt x="510748" y="502482"/>
                  </a:lnTo>
                  <a:lnTo>
                    <a:pt x="384469" y="628762"/>
                  </a:lnTo>
                  <a:lnTo>
                    <a:pt x="384469" y="628761"/>
                  </a:lnTo>
                  <a:lnTo>
                    <a:pt x="370825" y="642405"/>
                  </a:lnTo>
                  <a:lnTo>
                    <a:pt x="370825" y="269028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433149" y="3645837"/>
              <a:ext cx="1415772" cy="4619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 smtClean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导师双选</a:t>
              </a:r>
              <a:endParaRPr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977211" y="3646268"/>
              <a:ext cx="357790" cy="4619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en-US" altLang="zh-CN" sz="2400" b="1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1860090" y="568529"/>
            <a:ext cx="220662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32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6" name="任意多边形 75"/>
          <p:cNvSpPr/>
          <p:nvPr/>
        </p:nvSpPr>
        <p:spPr>
          <a:xfrm rot="2700000">
            <a:off x="3427329" y="2269748"/>
            <a:ext cx="593302" cy="596266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75" grpId="0" animBg="1"/>
      <p:bldP spid="41" grpId="0" animBg="1"/>
      <p:bldP spid="42" grpId="0" bldLvl="0" animBg="1"/>
      <p:bldP spid="38" grpId="0" animBg="1"/>
      <p:bldP spid="31" grpId="0" animBg="1"/>
      <p:bldP spid="69" grpId="0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2700000">
            <a:off x="-2095382" y="215075"/>
            <a:ext cx="6410492" cy="6427355"/>
          </a:xfrm>
          <a:custGeom>
            <a:avLst/>
            <a:gdLst>
              <a:gd name="connsiteX0" fmla="*/ 0 w 6410492"/>
              <a:gd name="connsiteY0" fmla="*/ 1578016 h 6427355"/>
              <a:gd name="connsiteX1" fmla="*/ 1146670 w 6410492"/>
              <a:gd name="connsiteY1" fmla="*/ 431345 h 6427355"/>
              <a:gd name="connsiteX2" fmla="*/ 1146671 w 6410492"/>
              <a:gd name="connsiteY2" fmla="*/ 431345 h 6427355"/>
              <a:gd name="connsiteX3" fmla="*/ 1578016 w 6410492"/>
              <a:gd name="connsiteY3" fmla="*/ 0 h 6427355"/>
              <a:gd name="connsiteX4" fmla="*/ 5764900 w 6410492"/>
              <a:gd name="connsiteY4" fmla="*/ 0 h 6427355"/>
              <a:gd name="connsiteX5" fmla="*/ 6410492 w 6410492"/>
              <a:gd name="connsiteY5" fmla="*/ 645592 h 6427355"/>
              <a:gd name="connsiteX6" fmla="*/ 6410491 w 6410492"/>
              <a:gd name="connsiteY6" fmla="*/ 4866202 h 6427355"/>
              <a:gd name="connsiteX7" fmla="*/ 4849339 w 6410492"/>
              <a:gd name="connsiteY7" fmla="*/ 6427355 h 6427355"/>
              <a:gd name="connsiteX8" fmla="*/ 4238944 w 6410492"/>
              <a:gd name="connsiteY8" fmla="*/ 5816960 h 6427355"/>
              <a:gd name="connsiteX9" fmla="*/ 4238943 w 6410492"/>
              <a:gd name="connsiteY9" fmla="*/ 2171546 h 6427355"/>
              <a:gd name="connsiteX10" fmla="*/ 593530 w 6410492"/>
              <a:gd name="connsiteY10" fmla="*/ 2171546 h 642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10492" h="6427355">
                <a:moveTo>
                  <a:pt x="0" y="1578016"/>
                </a:moveTo>
                <a:lnTo>
                  <a:pt x="1146670" y="431345"/>
                </a:lnTo>
                <a:lnTo>
                  <a:pt x="1146671" y="431345"/>
                </a:lnTo>
                <a:lnTo>
                  <a:pt x="1578016" y="0"/>
                </a:lnTo>
                <a:lnTo>
                  <a:pt x="5764900" y="0"/>
                </a:lnTo>
                <a:cubicBezTo>
                  <a:pt x="6121450" y="0"/>
                  <a:pt x="6410492" y="289042"/>
                  <a:pt x="6410492" y="645592"/>
                </a:cubicBezTo>
                <a:lnTo>
                  <a:pt x="6410491" y="4866202"/>
                </a:lnTo>
                <a:lnTo>
                  <a:pt x="4849339" y="6427355"/>
                </a:lnTo>
                <a:lnTo>
                  <a:pt x="4238944" y="5816960"/>
                </a:lnTo>
                <a:lnTo>
                  <a:pt x="4238943" y="2171546"/>
                </a:lnTo>
                <a:lnTo>
                  <a:pt x="593530" y="217154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3630" t="-1310" r="-33530" b="-1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2700000">
            <a:off x="5484939" y="2060669"/>
            <a:ext cx="1028637" cy="103377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827643" y="44906"/>
            <a:ext cx="3850328" cy="3869559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8900000" flipH="1">
            <a:off x="11525844" y="5786883"/>
            <a:ext cx="1174416" cy="953193"/>
          </a:xfrm>
          <a:custGeom>
            <a:avLst/>
            <a:gdLst>
              <a:gd name="connsiteX0" fmla="*/ 1038 w 1174416"/>
              <a:gd name="connsiteY0" fmla="*/ 0 h 953193"/>
              <a:gd name="connsiteX1" fmla="*/ 0 w 1174416"/>
              <a:gd name="connsiteY1" fmla="*/ 1038 h 953193"/>
              <a:gd name="connsiteX2" fmla="*/ 441710 w 1174416"/>
              <a:gd name="connsiteY2" fmla="*/ 442748 h 953193"/>
              <a:gd name="connsiteX3" fmla="*/ 731667 w 1174416"/>
              <a:gd name="connsiteY3" fmla="*/ 442748 h 953193"/>
              <a:gd name="connsiteX4" fmla="*/ 731667 w 1174416"/>
              <a:gd name="connsiteY4" fmla="*/ 732705 h 953193"/>
              <a:gd name="connsiteX5" fmla="*/ 952155 w 1174416"/>
              <a:gd name="connsiteY5" fmla="*/ 953193 h 953193"/>
              <a:gd name="connsiteX6" fmla="*/ 1174416 w 1174416"/>
              <a:gd name="connsiteY6" fmla="*/ 730932 h 953193"/>
              <a:gd name="connsiteX7" fmla="*/ 1174416 w 1174416"/>
              <a:gd name="connsiteY7" fmla="*/ 148239 h 953193"/>
              <a:gd name="connsiteX8" fmla="*/ 1026178 w 1174416"/>
              <a:gd name="connsiteY8" fmla="*/ 0 h 9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416" h="953193">
                <a:moveTo>
                  <a:pt x="1038" y="0"/>
                </a:moveTo>
                <a:lnTo>
                  <a:pt x="0" y="1038"/>
                </a:lnTo>
                <a:lnTo>
                  <a:pt x="441710" y="442748"/>
                </a:lnTo>
                <a:lnTo>
                  <a:pt x="731667" y="442748"/>
                </a:lnTo>
                <a:lnTo>
                  <a:pt x="731667" y="732705"/>
                </a:lnTo>
                <a:lnTo>
                  <a:pt x="952155" y="953193"/>
                </a:lnTo>
                <a:lnTo>
                  <a:pt x="1174416" y="730932"/>
                </a:lnTo>
                <a:lnTo>
                  <a:pt x="1174416" y="148239"/>
                </a:lnTo>
                <a:cubicBezTo>
                  <a:pt x="1174416" y="66369"/>
                  <a:pt x="1108048" y="0"/>
                  <a:pt x="1026178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884454" y="3140733"/>
            <a:ext cx="2468880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</a:rPr>
              <a:t>PART 0</a:t>
            </a:r>
            <a:r>
              <a:rPr lang="en-US" sz="48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846445" y="3943985"/>
            <a:ext cx="55143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000" b="1" dirty="0">
                <a:solidFill>
                  <a:schemeClr val="accent3"/>
                </a:solidFill>
                <a:latin typeface="Century Gothic" panose="020B0502020202020204" pitchFamily="34" charset="0"/>
                <a:sym typeface="+mn-ea"/>
              </a:rPr>
              <a:t> 系统登录</a:t>
            </a:r>
          </a:p>
        </p:txBody>
      </p:sp>
      <p:sp>
        <p:nvSpPr>
          <p:cNvPr id="17" name="任意多边形 16"/>
          <p:cNvSpPr/>
          <p:nvPr/>
        </p:nvSpPr>
        <p:spPr>
          <a:xfrm rot="2700000">
            <a:off x="9435201" y="912906"/>
            <a:ext cx="1461465" cy="14687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2700000">
            <a:off x="10767277" y="5635597"/>
            <a:ext cx="602495" cy="605504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6" grpId="0" bldLvl="0" animBg="1"/>
      <p:bldP spid="6" grpId="0" bldLvl="0" animBg="1"/>
      <p:bldP spid="12" grpId="0" bldLvl="0" animBg="1"/>
      <p:bldP spid="13" grpId="0"/>
      <p:bldP spid="14" grpId="0"/>
      <p:bldP spid="17" grpId="0" bldLvl="0" animBg="1"/>
      <p:bldP spid="1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945" y="323422"/>
              <a:ext cx="69107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 系统登录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32099" y="1244562"/>
            <a:ext cx="96422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登入上财信息门户：</a:t>
            </a:r>
            <a:r>
              <a:rPr lang="en-US" altLang="zh-CN" dirty="0"/>
              <a:t>https://</a:t>
            </a:r>
            <a:r>
              <a:rPr lang="en-US" altLang="zh-CN" dirty="0" err="1" smtClean="0"/>
              <a:t>login.sufe.edu.cn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99" y="2102191"/>
            <a:ext cx="8768753" cy="40865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75325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1" y="2040381"/>
            <a:ext cx="5684541" cy="36892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945" y="323422"/>
              <a:ext cx="69107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 系统登录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71017" y="2156321"/>
            <a:ext cx="53070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1</a:t>
            </a:r>
            <a:r>
              <a:rPr lang="zh-CN" altLang="en-US" dirty="0" smtClean="0"/>
              <a:t>，找到商学院</a:t>
            </a:r>
            <a:r>
              <a:rPr lang="zh-CN" altLang="en-US" dirty="0"/>
              <a:t>学生</a:t>
            </a:r>
            <a:r>
              <a:rPr lang="zh-CN" altLang="en-US" dirty="0" smtClean="0"/>
              <a:t>中心：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应用中心 →教学→商学院学生中心</a:t>
            </a:r>
            <a:endParaRPr lang="en-US" altLang="zh-CN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，点击商学院学生中心进入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，如果找不到学生中心，可通过以下网址登入：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https://usercenter.sufe.edu.cn/Account/Login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3032797" y="1991050"/>
            <a:ext cx="544183" cy="390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88296" y="2358860"/>
            <a:ext cx="599047" cy="20116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3983443" y="1448556"/>
            <a:ext cx="1306703" cy="473040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r>
              <a:rPr lang="zh-CN" altLang="en-US" dirty="0" smtClean="0"/>
              <a:t>，点击</a:t>
            </a:r>
            <a:endParaRPr lang="zh-CN" altLang="en-US" dirty="0"/>
          </a:p>
        </p:txBody>
      </p:sp>
      <p:sp>
        <p:nvSpPr>
          <p:cNvPr id="14" name="线形标注 1 13"/>
          <p:cNvSpPr/>
          <p:nvPr/>
        </p:nvSpPr>
        <p:spPr>
          <a:xfrm>
            <a:off x="1583237" y="2723575"/>
            <a:ext cx="1306703" cy="473040"/>
          </a:xfrm>
          <a:prstGeom prst="borderCallout1">
            <a:avLst>
              <a:gd name="adj1" fmla="val 18750"/>
              <a:gd name="adj2" fmla="val -8333"/>
              <a:gd name="adj3" fmla="val -32937"/>
              <a:gd name="adj4" fmla="val -31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r>
              <a:rPr lang="zh-CN" altLang="en-US" dirty="0" smtClean="0"/>
              <a:t>，点击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221504" y="4603851"/>
            <a:ext cx="949902" cy="26674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线形标注 1 18"/>
          <p:cNvSpPr/>
          <p:nvPr/>
        </p:nvSpPr>
        <p:spPr>
          <a:xfrm>
            <a:off x="3690191" y="3734936"/>
            <a:ext cx="1811121" cy="473040"/>
          </a:xfrm>
          <a:prstGeom prst="borderCallout1">
            <a:avLst>
              <a:gd name="adj1" fmla="val 96852"/>
              <a:gd name="adj2" fmla="val 40115"/>
              <a:gd name="adj3" fmla="val 180840"/>
              <a:gd name="adj4" fmla="val -7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r>
              <a:rPr lang="zh-CN" altLang="en-US" dirty="0" smtClean="0"/>
              <a:t>，请仔细查找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412065" y="323293"/>
            <a:ext cx="613473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推荐使用火狐或者谷歌浏览器</a:t>
            </a:r>
          </a:p>
        </p:txBody>
      </p:sp>
    </p:spTree>
    <p:extLst>
      <p:ext uri="{BB962C8B-B14F-4D97-AF65-F5344CB8AC3E}">
        <p14:creationId xmlns:p14="http://schemas.microsoft.com/office/powerpoint/2010/main" val="7424140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30" y="1521894"/>
            <a:ext cx="7439469" cy="43779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945" y="323422"/>
              <a:ext cx="69107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 系统登录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4885019" y="2802583"/>
            <a:ext cx="2276289" cy="11380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线形标注 1 3"/>
          <p:cNvSpPr/>
          <p:nvPr/>
        </p:nvSpPr>
        <p:spPr>
          <a:xfrm>
            <a:off x="6462009" y="1916811"/>
            <a:ext cx="1697140" cy="446048"/>
          </a:xfrm>
          <a:prstGeom prst="borderCallout1">
            <a:avLst>
              <a:gd name="adj1" fmla="val 18750"/>
              <a:gd name="adj2" fmla="val -8333"/>
              <a:gd name="adj3" fmla="val 197917"/>
              <a:gd name="adj4" fmla="val -29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点击学位管理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8327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56" y="1719089"/>
            <a:ext cx="9374980" cy="39657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组合 14"/>
          <p:cNvGrpSpPr/>
          <p:nvPr/>
        </p:nvGrpSpPr>
        <p:grpSpPr>
          <a:xfrm>
            <a:off x="0" y="-82343"/>
            <a:ext cx="8502650" cy="1257992"/>
            <a:chOff x="0" y="-82343"/>
            <a:chExt cx="8502650" cy="1257992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591945" y="323422"/>
              <a:ext cx="69107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 系统登录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1612151" y="3157086"/>
            <a:ext cx="1809549" cy="3176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线形标注 1 21"/>
          <p:cNvSpPr/>
          <p:nvPr/>
        </p:nvSpPr>
        <p:spPr>
          <a:xfrm>
            <a:off x="2376087" y="2002216"/>
            <a:ext cx="1993782" cy="529756"/>
          </a:xfrm>
          <a:prstGeom prst="borderCallout1">
            <a:avLst>
              <a:gd name="adj1" fmla="val 105514"/>
              <a:gd name="adj2" fmla="val 10592"/>
              <a:gd name="adj3" fmla="val 216301"/>
              <a:gd name="adj4" fmla="val -11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点击选择导师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612151" y="3619099"/>
            <a:ext cx="1809549" cy="3176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线形标注 1 23"/>
          <p:cNvSpPr/>
          <p:nvPr/>
        </p:nvSpPr>
        <p:spPr>
          <a:xfrm>
            <a:off x="3019376" y="4134808"/>
            <a:ext cx="2438148" cy="529756"/>
          </a:xfrm>
          <a:prstGeom prst="borderCallout1">
            <a:avLst>
              <a:gd name="adj1" fmla="val 43739"/>
              <a:gd name="adj2" fmla="val -3661"/>
              <a:gd name="adj3" fmla="val -30801"/>
              <a:gd name="adj4" fmla="val -230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点击进入学位流程</a:t>
            </a:r>
            <a:endParaRPr lang="zh-CN" altLang="en-US" dirty="0"/>
          </a:p>
        </p:txBody>
      </p:sp>
      <p:sp>
        <p:nvSpPr>
          <p:cNvPr id="27" name="线形标注 1 26"/>
          <p:cNvSpPr/>
          <p:nvPr/>
        </p:nvSpPr>
        <p:spPr>
          <a:xfrm>
            <a:off x="7954770" y="3157086"/>
            <a:ext cx="2057869" cy="529756"/>
          </a:xfrm>
          <a:prstGeom prst="borderCallout1">
            <a:avLst>
              <a:gd name="adj1" fmla="val 105514"/>
              <a:gd name="adj2" fmla="val 83337"/>
              <a:gd name="adj3" fmla="val 154525"/>
              <a:gd name="adj4" fmla="val 106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点击进入选导师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37821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944e17c-338e-435b-b23b-4fcbbd7b9cee}"/>
</p:tagLst>
</file>

<file path=ppt/theme/theme1.xml><?xml version="1.0" encoding="utf-8"?>
<a:theme xmlns:a="http://schemas.openxmlformats.org/drawingml/2006/main" name="包图主题2">
  <a:themeElements>
    <a:clrScheme name="自定义 2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2E25"/>
      </a:accent1>
      <a:accent2>
        <a:srgbClr val="F7B61D"/>
      </a:accent2>
      <a:accent3>
        <a:srgbClr val="333333"/>
      </a:accent3>
      <a:accent4>
        <a:srgbClr val="E92E25"/>
      </a:accent4>
      <a:accent5>
        <a:srgbClr val="F7B61D"/>
      </a:accent5>
      <a:accent6>
        <a:srgbClr val="333333"/>
      </a:accent6>
      <a:hlink>
        <a:srgbClr val="333333"/>
      </a:hlink>
      <a:folHlink>
        <a:srgbClr val="333333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1889</TotalTime>
  <Words>438</Words>
  <Application>Microsoft Office PowerPoint</Application>
  <PresentationFormat>宽屏</PresentationFormat>
  <Paragraphs>100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微软雅黑</vt:lpstr>
      <vt:lpstr>Arial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HU Kunli</cp:lastModifiedBy>
  <cp:revision>242</cp:revision>
  <dcterms:created xsi:type="dcterms:W3CDTF">2017-08-18T03:02:00Z</dcterms:created>
  <dcterms:modified xsi:type="dcterms:W3CDTF">2024-10-21T00:34:19Z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  <property fmtid="{D5CDD505-2E9C-101B-9397-08002B2CF9AE}" pid="3" name="KSORubyTemplateID">
    <vt:lpwstr>13</vt:lpwstr>
  </property>
</Properties>
</file>